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79" r:id="rId2"/>
    <p:sldId id="300" r:id="rId3"/>
    <p:sldId id="301" r:id="rId4"/>
    <p:sldId id="302" r:id="rId5"/>
    <p:sldId id="303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2" r:id="rId15"/>
  </p:sldIdLst>
  <p:sldSz cx="12192000" cy="6858000"/>
  <p:notesSz cx="6858000" cy="9144000"/>
  <p:defaultTextStyle>
    <a:defPPr>
      <a:defRPr lang="en-CL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42"/>
    <p:restoredTop sz="95964"/>
  </p:normalViewPr>
  <p:slideViewPr>
    <p:cSldViewPr snapToGrid="0" snapToObjects="1">
      <p:cViewPr>
        <p:scale>
          <a:sx n="116" d="100"/>
          <a:sy n="116" d="100"/>
        </p:scale>
        <p:origin x="1032" y="656"/>
      </p:cViewPr>
      <p:guideLst/>
    </p:cSldViewPr>
  </p:slideViewPr>
  <p:outlineViewPr>
    <p:cViewPr>
      <p:scale>
        <a:sx n="33" d="100"/>
        <a:sy n="33" d="100"/>
      </p:scale>
      <p:origin x="0" y="-852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138AB84-CECE-BE48-AB3C-D0820CC5CC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F92FA2-4D86-E945-B1E7-D79A4445F6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EDD30-79D7-FE41-B50E-14052E171100}" type="datetimeFigureOut">
              <a:rPr lang="es-ES_tradnl" smtClean="0"/>
              <a:t>10/5/22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CE0E65-6298-4A4C-A227-654A6FBBD7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07875-EB86-E64F-B3B2-236AA39B08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7A599-16ED-DC41-873E-7EF29FBB764B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4919218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29A7660-3494-8440-A325-A7DB5B5FD4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ED5D9B-AA3D-4140-91E2-A520695D0B4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2EBB5320-4B53-AF40-904B-D859662E0D98}" type="datetimeFigureOut">
              <a:rPr lang="es-ES_tradnl"/>
              <a:pPr>
                <a:defRPr/>
              </a:pPr>
              <a:t>10/5/22</a:t>
            </a:fld>
            <a:endParaRPr lang="es-ES_tradnl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BAD040F-D45A-F648-A194-523D050DAC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_tradnl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15530DC-16F1-7542-83E6-B3DDA968FB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s-ES_tradnl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FF3908-65A7-8247-A0A3-E1469EF3DD1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B2F6D-D449-CC4D-A866-A86AF2F4EF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9FC8FD29-F16D-B24D-AC1C-5ACC7AEF9236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C8FD29-F16D-B24D-AC1C-5ACC7AEF9236}" type="slidenum">
              <a:rPr lang="es-ES_tradnl" smtClean="0"/>
              <a:pPr>
                <a:defRPr/>
              </a:pPr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90494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367748"/>
            <a:ext cx="10754139" cy="3142215"/>
          </a:xfrm>
        </p:spPr>
        <p:txBody>
          <a:bodyPr anchor="b"/>
          <a:lstStyle>
            <a:lvl1pPr algn="ctr">
              <a:defRPr sz="6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3602038"/>
            <a:ext cx="10668001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E9B3F-BDD1-6B49-BEB9-4EB2EA47A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4E2E22-B21D-8446-A7CF-76EEDA5EFE52}" type="datetime1">
              <a:rPr lang="en-US" smtClean="0"/>
              <a:t>5/10/22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C4020-FAC2-E248-8B61-90DF951DC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_tradnl" dirty="0"/>
              <a:t>ELO329: Agustín J. González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7C314-29ED-0A40-B57B-77F24A9CE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F87212-83C0-BD4A-AAC5-B1605D949D77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29080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165" y="365126"/>
            <a:ext cx="11042373" cy="866844"/>
          </a:xfrm>
        </p:spPr>
        <p:txBody>
          <a:bodyPr/>
          <a:lstStyle>
            <a:lvl1pPr>
              <a:defRPr u="sng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6165" y="1231970"/>
            <a:ext cx="11042373" cy="5124380"/>
          </a:xfrm>
        </p:spPr>
        <p:txBody>
          <a:bodyPr>
            <a:normAutofit/>
          </a:bodyPr>
          <a:lstStyle>
            <a:lvl1pPr marL="480600" indent="-480600">
              <a:spcAft>
                <a:spcPts val="400"/>
              </a:spcAft>
              <a:buClr>
                <a:srgbClr val="0000CC"/>
              </a:buClr>
              <a:buFont typeface="Wingdings" pitchFamily="2" charset="2"/>
              <a:buChar char="q"/>
              <a:defRPr sz="2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56100" indent="-342900">
              <a:lnSpc>
                <a:spcPct val="100000"/>
              </a:lnSpc>
              <a:spcBef>
                <a:spcPts val="500"/>
              </a:spcBef>
              <a:buClr>
                <a:srgbClr val="0000CC"/>
              </a:buClr>
              <a:buSzPct val="130000"/>
              <a:buFont typeface="Arial" panose="020B0604020202020204" pitchFamily="34" charset="0"/>
              <a:buChar char="•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100000"/>
              </a:lnSpc>
              <a:buClr>
                <a:srgbClr val="0000CC"/>
              </a:buClr>
              <a:buSzPct val="80000"/>
              <a:buFont typeface="Wingdings" pitchFamily="2" charset="2"/>
              <a:buChar char="q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000CC"/>
              </a:buClr>
              <a:buSzPct val="80000"/>
              <a:buFont typeface="Wingdings" pitchFamily="2" charset="2"/>
              <a:buChar char="q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000CC"/>
              </a:buClr>
              <a:buSzPct val="80000"/>
              <a:buFont typeface="Wingdings" pitchFamily="2" charset="2"/>
              <a:buChar char="q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7E7F8-EA5F-5E40-9305-018A9F103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A4783C-AF27-154F-A073-B778A62B4E57}" type="datetime1">
              <a:rPr lang="en-US" smtClean="0"/>
              <a:t>5/10/22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58534-DED8-D645-B5B0-59F890B1D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_tradnl" dirty="0"/>
              <a:t>ELO329: Agustín J. González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7C0DC-AF28-F94A-A73D-D545D17F3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A8B298-836D-BF4F-8BF0-A4B0B62BAAF1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64317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165" y="365126"/>
            <a:ext cx="11042373" cy="866844"/>
          </a:xfrm>
        </p:spPr>
        <p:txBody>
          <a:bodyPr/>
          <a:lstStyle>
            <a:lvl1pPr>
              <a:defRPr u="sng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6165" y="1231970"/>
            <a:ext cx="11042373" cy="2517070"/>
          </a:xfrm>
        </p:spPr>
        <p:txBody>
          <a:bodyPr>
            <a:normAutofit/>
          </a:bodyPr>
          <a:lstStyle>
            <a:lvl1pPr marL="480600" indent="-480600">
              <a:spcAft>
                <a:spcPts val="400"/>
              </a:spcAft>
              <a:buClr>
                <a:srgbClr val="0000CC"/>
              </a:buClr>
              <a:buFont typeface="Wingdings" pitchFamily="2" charset="2"/>
              <a:buChar char="q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56100" indent="-342900">
              <a:lnSpc>
                <a:spcPct val="100000"/>
              </a:lnSpc>
              <a:spcBef>
                <a:spcPts val="500"/>
              </a:spcBef>
              <a:buClr>
                <a:srgbClr val="0000CC"/>
              </a:buClr>
              <a:buSzPct val="130000"/>
              <a:buFont typeface="Arial" panose="020B0604020202020204" pitchFamily="34" charset="0"/>
              <a:buChar char="•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100000"/>
              </a:lnSpc>
              <a:buClr>
                <a:srgbClr val="0000CC"/>
              </a:buClr>
              <a:buSzPct val="80000"/>
              <a:buFont typeface="Wingdings" pitchFamily="2" charset="2"/>
              <a:buChar char="q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000CC"/>
              </a:buClr>
              <a:buSzPct val="80000"/>
              <a:buFont typeface="Wingdings" pitchFamily="2" charset="2"/>
              <a:buChar char="q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000CC"/>
              </a:buClr>
              <a:buSzPct val="80000"/>
              <a:buFont typeface="Wingdings" pitchFamily="2" charset="2"/>
              <a:buChar char="q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7E7F8-EA5F-5E40-9305-018A9F103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A4783C-AF27-154F-A073-B778A62B4E57}" type="datetime1">
              <a:rPr lang="en-US" smtClean="0"/>
              <a:t>5/10/22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58534-DED8-D645-B5B0-59F890B1D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_tradnl" dirty="0"/>
              <a:t>ELO329: Agustín J. González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7C0DC-AF28-F94A-A73D-D545D17F3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A8B298-836D-BF4F-8BF0-A4B0B62BAAF1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D95E808-5E9B-575C-F6D2-641D9EF8602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6165" y="3839280"/>
            <a:ext cx="11042373" cy="2489765"/>
          </a:xfrm>
        </p:spPr>
        <p:txBody>
          <a:bodyPr>
            <a:normAutofit/>
          </a:bodyPr>
          <a:lstStyle>
            <a:lvl1pPr marL="480600" indent="-480600">
              <a:spcAft>
                <a:spcPts val="400"/>
              </a:spcAft>
              <a:buClr>
                <a:srgbClr val="0000CC"/>
              </a:buClr>
              <a:buFont typeface="Wingdings" pitchFamily="2" charset="2"/>
              <a:buChar char="q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56100" indent="-342900">
              <a:lnSpc>
                <a:spcPct val="100000"/>
              </a:lnSpc>
              <a:spcBef>
                <a:spcPts val="500"/>
              </a:spcBef>
              <a:buClr>
                <a:srgbClr val="0000CC"/>
              </a:buClr>
              <a:buSzPct val="130000"/>
              <a:buFont typeface="Arial" panose="020B0604020202020204" pitchFamily="34" charset="0"/>
              <a:buChar char="•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100000"/>
              </a:lnSpc>
              <a:buClr>
                <a:srgbClr val="0000CC"/>
              </a:buClr>
              <a:buSzPct val="80000"/>
              <a:buFont typeface="Wingdings" pitchFamily="2" charset="2"/>
              <a:buChar char="q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000CC"/>
              </a:buClr>
              <a:buSzPct val="80000"/>
              <a:buFont typeface="Wingdings" pitchFamily="2" charset="2"/>
              <a:buChar char="q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000CC"/>
              </a:buClr>
              <a:buSzPct val="80000"/>
              <a:buFont typeface="Wingdings" pitchFamily="2" charset="2"/>
              <a:buChar char="q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557124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165" y="365126"/>
            <a:ext cx="11042373" cy="866844"/>
          </a:xfrm>
        </p:spPr>
        <p:txBody>
          <a:bodyPr/>
          <a:lstStyle>
            <a:lvl1pPr>
              <a:defRPr u="sng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s-ES_trad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7E7F8-EA5F-5E40-9305-018A9F103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A4783C-AF27-154F-A073-B778A62B4E57}" type="datetime1">
              <a:rPr lang="en-US" smtClean="0"/>
              <a:t>5/10/22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58534-DED8-D645-B5B0-59F890B1D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_tradnl" dirty="0"/>
              <a:t>ELO329: Agustín J. González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7C0DC-AF28-F94A-A73D-D545D17F3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A8B298-836D-BF4F-8BF0-A4B0B62BAAF1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17316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165" y="365126"/>
            <a:ext cx="11042373" cy="866844"/>
          </a:xfrm>
        </p:spPr>
        <p:txBody>
          <a:bodyPr/>
          <a:lstStyle>
            <a:lvl1pPr>
              <a:defRPr u="sng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s-ES_trad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7E7F8-EA5F-5E40-9305-018A9F103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A4783C-AF27-154F-A073-B778A62B4E57}" type="datetime1">
              <a:rPr lang="en-US" smtClean="0"/>
              <a:t>5/10/22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58534-DED8-D645-B5B0-59F890B1D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_tradnl" dirty="0"/>
              <a:t>ELO329: Agustín J. González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7C0DC-AF28-F94A-A73D-D545D17F3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A8B298-836D-BF4F-8BF0-A4B0B62BAAF1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7CF8410-E84E-625A-69B5-6F2ADB405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165" y="1231970"/>
            <a:ext cx="5469835" cy="5124380"/>
          </a:xfrm>
        </p:spPr>
        <p:txBody>
          <a:bodyPr>
            <a:normAutofit/>
          </a:bodyPr>
          <a:lstStyle>
            <a:lvl1pPr marL="552600" indent="-552600">
              <a:buClr>
                <a:srgbClr val="0000CC"/>
              </a:buClr>
              <a:buFont typeface="Wingdings" pitchFamily="2" charset="2"/>
              <a:buChar char="q"/>
              <a:defRPr sz="2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56100" indent="-342900">
              <a:lnSpc>
                <a:spcPct val="100000"/>
              </a:lnSpc>
              <a:spcBef>
                <a:spcPts val="500"/>
              </a:spcBef>
              <a:buClr>
                <a:srgbClr val="0000CC"/>
              </a:buClr>
              <a:buSzPct val="130000"/>
              <a:buFont typeface="Arial" panose="020B0604020202020204" pitchFamily="34" charset="0"/>
              <a:buChar char="•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100000"/>
              </a:lnSpc>
              <a:buClr>
                <a:srgbClr val="0000CC"/>
              </a:buClr>
              <a:buSzPct val="80000"/>
              <a:buFont typeface="Wingdings" pitchFamily="2" charset="2"/>
              <a:buChar char="q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000CC"/>
              </a:buClr>
              <a:buSzPct val="80000"/>
              <a:buFont typeface="Wingdings" pitchFamily="2" charset="2"/>
              <a:buChar char="q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000CC"/>
              </a:buClr>
              <a:buSzPct val="80000"/>
              <a:buFont typeface="Wingdings" pitchFamily="2" charset="2"/>
              <a:buChar char="q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80DAB5A-11AC-A3B1-8733-693F0913650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98704" y="1232708"/>
            <a:ext cx="5469835" cy="5124380"/>
          </a:xfrm>
        </p:spPr>
        <p:txBody>
          <a:bodyPr>
            <a:normAutofit/>
          </a:bodyPr>
          <a:lstStyle>
            <a:lvl1pPr marL="552600" indent="-552600">
              <a:buClr>
                <a:srgbClr val="0000CC"/>
              </a:buClr>
              <a:buFont typeface="Wingdings" pitchFamily="2" charset="2"/>
              <a:buChar char="q"/>
              <a:defRPr sz="2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56100" indent="-342900">
              <a:lnSpc>
                <a:spcPct val="100000"/>
              </a:lnSpc>
              <a:spcBef>
                <a:spcPts val="500"/>
              </a:spcBef>
              <a:buClr>
                <a:srgbClr val="0000CC"/>
              </a:buClr>
              <a:buSzPct val="130000"/>
              <a:buFont typeface="Arial" panose="020B0604020202020204" pitchFamily="34" charset="0"/>
              <a:buChar char="•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100000"/>
              </a:lnSpc>
              <a:buClr>
                <a:srgbClr val="0000CC"/>
              </a:buClr>
              <a:buSzPct val="80000"/>
              <a:buFont typeface="Wingdings" pitchFamily="2" charset="2"/>
              <a:buChar char="q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Clr>
                <a:srgbClr val="0000CC"/>
              </a:buClr>
              <a:buSzPct val="80000"/>
              <a:buFont typeface="Wingdings" pitchFamily="2" charset="2"/>
              <a:buChar char="q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Clr>
                <a:srgbClr val="0000CC"/>
              </a:buClr>
              <a:buSzPct val="80000"/>
              <a:buFont typeface="Wingdings" pitchFamily="2" charset="2"/>
              <a:buChar char="q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88782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4158E6D5-321A-C44C-8269-81A05BBAB8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CL"/>
              <a:t>Click to edit Master title style</a:t>
            </a:r>
            <a:endParaRPr lang="es-ES_tradnl" altLang="en-CL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C6E7C4DE-8F85-3B45-BBB7-67D85E5894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460500"/>
            <a:ext cx="10515600" cy="471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CL" dirty="0"/>
              <a:t>Click to edit Master text styles </a:t>
            </a:r>
            <a:r>
              <a:rPr lang="en-US" altLang="en-CL" dirty="0" err="1"/>
              <a:t>fghfhfghfghfghfgfghfghfghf</a:t>
            </a:r>
            <a:r>
              <a:rPr lang="en-US" altLang="en-CL" dirty="0"/>
              <a:t> </a:t>
            </a:r>
            <a:r>
              <a:rPr lang="en-US" altLang="en-CL" dirty="0" err="1"/>
              <a:t>fgdf</a:t>
            </a:r>
            <a:r>
              <a:rPr lang="en-US" altLang="en-CL" dirty="0"/>
              <a:t> dg </a:t>
            </a:r>
            <a:r>
              <a:rPr lang="en-US" altLang="en-CL" dirty="0" err="1"/>
              <a:t>df</a:t>
            </a:r>
            <a:r>
              <a:rPr lang="en-US" altLang="en-CL" dirty="0"/>
              <a:t> </a:t>
            </a:r>
            <a:r>
              <a:rPr lang="en-US" altLang="en-CL" dirty="0" err="1"/>
              <a:t>dfg</a:t>
            </a:r>
            <a:endParaRPr lang="en-US" altLang="en-CL" dirty="0"/>
          </a:p>
          <a:p>
            <a:pPr lvl="1"/>
            <a:r>
              <a:rPr lang="en-US" altLang="en-CL" dirty="0"/>
              <a:t>Second level</a:t>
            </a:r>
          </a:p>
          <a:p>
            <a:pPr lvl="2"/>
            <a:r>
              <a:rPr lang="en-US" altLang="en-CL" dirty="0"/>
              <a:t>Third level</a:t>
            </a:r>
          </a:p>
          <a:p>
            <a:pPr lvl="3"/>
            <a:r>
              <a:rPr lang="en-US" altLang="en-CL" dirty="0"/>
              <a:t>Fourth level</a:t>
            </a:r>
          </a:p>
          <a:p>
            <a:pPr lvl="4"/>
            <a:r>
              <a:rPr lang="en-US" altLang="en-CL" dirty="0"/>
              <a:t>Fifth level</a:t>
            </a:r>
            <a:endParaRPr lang="es-ES_tradnl" altLang="en-C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B4EB2-1254-D14A-90C4-D9074D410E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B1728EA-DD79-3B4D-A14E-C2659AC6343D}" type="datetime1">
              <a:rPr lang="en-US" smtClean="0"/>
              <a:t>5/10/22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CF085-5E94-2643-B32D-27C573C151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s-ES_tradnl" dirty="0"/>
              <a:t>ELO329: Agustín J. González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65FF4-3F47-FD42-990E-850CFB3A3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98FC004-2C64-4344-85B6-8952237AD3D5}" type="slidenum">
              <a:rPr lang="es-ES_tradnl"/>
              <a:pPr>
                <a:defRPr/>
              </a:pPr>
              <a:t>‹#›</a:t>
            </a:fld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1" r:id="rId4"/>
    <p:sldLayoutId id="2147483652" r:id="rId5"/>
  </p:sldLayoutIdLst>
  <p:hf hd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u="sng" kern="1200">
          <a:solidFill>
            <a:srgbClr val="0000CC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 u="sng">
          <a:solidFill>
            <a:srgbClr val="0000CC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 u="sng">
          <a:solidFill>
            <a:srgbClr val="0000CC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 u="sng">
          <a:solidFill>
            <a:srgbClr val="0000CC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 u="sng">
          <a:solidFill>
            <a:srgbClr val="0000CC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 u="sng">
          <a:solidFill>
            <a:srgbClr val="0000CC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 u="sng">
          <a:solidFill>
            <a:srgbClr val="0000CC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 u="sng">
          <a:solidFill>
            <a:srgbClr val="0000CC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 u="sng">
          <a:solidFill>
            <a:srgbClr val="0000CC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58775" indent="-371475" algn="l" rtl="0" fontAlgn="base">
        <a:spcBef>
          <a:spcPts val="600"/>
        </a:spcBef>
        <a:spcAft>
          <a:spcPct val="0"/>
        </a:spcAft>
        <a:buClr>
          <a:srgbClr val="0C48C8"/>
        </a:buClr>
        <a:buFont typeface="Wingdings" pitchFamily="2" charset="2"/>
        <a:buChar char="q"/>
        <a:defRPr sz="2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Clr>
          <a:srgbClr val="0C48C8"/>
        </a:buClr>
        <a:buFont typeface="Wingdings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Clr>
          <a:srgbClr val="0C48C8"/>
        </a:buClr>
        <a:buSzPct val="90000"/>
        <a:buFont typeface="Wingdings" pitchFamily="2" charset="2"/>
        <a:buChar char="q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training/basics/firstapp/running-app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studio" TargetMode="External"/><Relationship Id="rId2" Type="http://schemas.openxmlformats.org/officeDocument/2006/relationships/hyperlink" Target="https://www.oracle.com/java/technologie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F764D-EC82-5248-82FB-1C62C2921D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sz="4000" noProof="0" dirty="0"/>
              <a:t>Android: Desarrollo de Aplicaciones, Conceptos Básicos</a:t>
            </a:r>
          </a:p>
        </p:txBody>
      </p:sp>
      <p:sp>
        <p:nvSpPr>
          <p:cNvPr id="3074" name="Subtitle 2">
            <a:extLst>
              <a:ext uri="{FF2B5EF4-FFF2-40B4-BE49-F238E27FC236}">
                <a16:creationId xmlns:a16="http://schemas.microsoft.com/office/drawing/2014/main" id="{FBAC81FB-EF25-B643-B283-6C274555A0A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685799" y="3602038"/>
            <a:ext cx="10668001" cy="2639736"/>
          </a:xfrm>
        </p:spPr>
        <p:txBody>
          <a:bodyPr/>
          <a:lstStyle/>
          <a:p>
            <a:r>
              <a:rPr lang="es-ES_tradnl" noProof="0" dirty="0"/>
              <a:t>Este material fue creado a partir de la información y bajo licencia Creative </a:t>
            </a:r>
            <a:r>
              <a:rPr lang="es-ES_tradnl" noProof="0" dirty="0" err="1"/>
              <a:t>Commons</a:t>
            </a:r>
            <a:r>
              <a:rPr lang="es-ES_tradnl" noProof="0" dirty="0"/>
              <a:t> </a:t>
            </a:r>
            <a:r>
              <a:rPr lang="es-ES_tradnl" noProof="0" dirty="0" err="1"/>
              <a:t>Attribution</a:t>
            </a:r>
            <a:r>
              <a:rPr lang="es-ES_tradnl" noProof="0" dirty="0"/>
              <a:t> 4.0 International, de </a:t>
            </a:r>
            <a:r>
              <a:rPr lang="es-ES_tradnl" noProof="0" dirty="0" err="1"/>
              <a:t>Developers</a:t>
            </a:r>
            <a:r>
              <a:rPr lang="es-ES_tradnl" noProof="0" dirty="0"/>
              <a:t> Android oficial de Google y con la participación de Francisco Cabezas </a:t>
            </a:r>
          </a:p>
          <a:p>
            <a:r>
              <a:rPr lang="es-ES_tradnl" noProof="0" dirty="0"/>
              <a:t>ELO329: Diseño y Programación Orientados a Objetos</a:t>
            </a:r>
            <a:endParaRPr lang="es-ES_tradnl" altLang="en-CL" noProof="0" dirty="0"/>
          </a:p>
          <a:p>
            <a:r>
              <a:rPr lang="es-ES_tradnl" altLang="en-CL" noProof="0" dirty="0"/>
              <a:t>Departamento de Electrónica</a:t>
            </a:r>
          </a:p>
          <a:p>
            <a:r>
              <a:rPr lang="es-ES_tradnl" altLang="en-CL" noProof="0" dirty="0"/>
              <a:t>Universidad Técnica Federico Santa María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F992F1-426E-0A44-8A48-A8AA50089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_tradnl"/>
              <a:t>ELO329: Agustín J. González</a:t>
            </a:r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AA56A-1EFE-AB4D-88F2-9189B15B4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87212-83C0-BD4A-AAC5-B1605D949D77}" type="slidenum">
              <a:rPr lang="es-ES_tradnl" smtClean="0"/>
              <a:pPr/>
              <a:t>1</a:t>
            </a:fld>
            <a:endParaRPr lang="es-ES_tradnl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D9022-F987-2815-E593-FB8C12117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Seleccionamos el nivel del API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795C1D-99C5-F3A7-909E-52962C6A5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_tradnl"/>
              <a:t>ELO329: Agustín J. González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028BCD-083A-0B9E-7293-8C60BA2FC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A8B298-836D-BF4F-8BF0-A4B0B62BAAF1}" type="slidenum">
              <a:rPr lang="es-ES_tradnl" smtClean="0"/>
              <a:pPr>
                <a:defRPr/>
              </a:pPr>
              <a:t>10</a:t>
            </a:fld>
            <a:endParaRPr lang="es-ES_trad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F9163C-ED9B-3F18-D738-43411F95A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095"/>
            <a:ext cx="8681744" cy="583990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7A2B1EE-353D-446D-B7A6-9E5AE272CC55}"/>
              </a:ext>
            </a:extLst>
          </p:cNvPr>
          <p:cNvSpPr/>
          <p:nvPr/>
        </p:nvSpPr>
        <p:spPr>
          <a:xfrm>
            <a:off x="493096" y="3707026"/>
            <a:ext cx="1039144" cy="38989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9B588E-DE6B-2A89-0144-6E6F740A4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056" y="1231970"/>
            <a:ext cx="8681744" cy="583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33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9B588E-DE6B-2A89-0144-6E6F740A4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2904" y="1273531"/>
            <a:ext cx="7556242" cy="50828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1D9022-F987-2815-E593-FB8C12117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Concluimos creación de AVD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795C1D-99C5-F3A7-909E-52962C6A5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_tradnl"/>
              <a:t>ELO329: Agustín J. González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028BCD-083A-0B9E-7293-8C60BA2FC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A8B298-836D-BF4F-8BF0-A4B0B62BAAF1}" type="slidenum">
              <a:rPr lang="es-ES_tradnl" smtClean="0"/>
              <a:pPr>
                <a:defRPr/>
              </a:pPr>
              <a:t>11</a:t>
            </a:fld>
            <a:endParaRPr lang="es-ES_trad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7A2B1EE-353D-446D-B7A6-9E5AE272CC55}"/>
              </a:ext>
            </a:extLst>
          </p:cNvPr>
          <p:cNvSpPr/>
          <p:nvPr/>
        </p:nvSpPr>
        <p:spPr>
          <a:xfrm>
            <a:off x="5583058" y="5554090"/>
            <a:ext cx="1039144" cy="38989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C5868C-5377-BA14-5CDA-C5D53D25C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309" y="954352"/>
            <a:ext cx="6043498" cy="572117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A5D3E91-A8EE-58B5-6733-425A6C087CEE}"/>
              </a:ext>
            </a:extLst>
          </p:cNvPr>
          <p:cNvSpPr/>
          <p:nvPr/>
        </p:nvSpPr>
        <p:spPr>
          <a:xfrm>
            <a:off x="11126537" y="5789250"/>
            <a:ext cx="1039144" cy="38989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8428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584AF2-BD0C-FBF0-B531-EB15E650C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5CB2D3-0EFD-6C28-45DD-F74A3074D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166" y="1231970"/>
            <a:ext cx="4588386" cy="5124380"/>
          </a:xfrm>
        </p:spPr>
        <p:txBody>
          <a:bodyPr/>
          <a:lstStyle/>
          <a:p>
            <a:r>
              <a:rPr lang="es-ES_tradnl" dirty="0"/>
              <a:t>Una vez creado el dispositivo virtual Android, podemos correr nuestra primera aplicación seleccionando el AVD creado.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CF820E-7F4A-9CB5-74C3-F1D609EF5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_tradnl"/>
              <a:t>ELO329: Agustín J. González</a:t>
            </a:r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E3D58-5B02-9792-F873-46A32A1A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A8B298-836D-BF4F-8BF0-A4B0B62BAAF1}" type="slidenum">
              <a:rPr lang="es-ES_tradnl" smtClean="0"/>
              <a:pPr>
                <a:defRPr/>
              </a:pPr>
              <a:t>12</a:t>
            </a:fld>
            <a:endParaRPr lang="es-ES_trad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E93F5C-64E4-DF65-CBEB-800EE9091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692" y="365126"/>
            <a:ext cx="4253814" cy="609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150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617B4-9F4F-BDBF-7E3C-043B59421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Ejecución en teléfono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64048-2A8D-7615-64E4-C5ADB129C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Seguir los pasos sugeridos en </a:t>
            </a:r>
            <a:r>
              <a:rPr lang="es-ES_tradnl" dirty="0">
                <a:hlinkClick r:id="rId2"/>
              </a:rPr>
              <a:t>developers.android.com</a:t>
            </a:r>
            <a:endParaRPr lang="es-ES_tradnl" dirty="0"/>
          </a:p>
          <a:p>
            <a:r>
              <a:rPr lang="es-ES_tradnl" dirty="0"/>
              <a:t>Básicamente éstos son:</a:t>
            </a:r>
          </a:p>
          <a:p>
            <a:pPr marL="689850" lvl="1" indent="-514350">
              <a:buFont typeface="+mj-lt"/>
              <a:buAutoNum type="arabicPeriod"/>
            </a:pPr>
            <a:r>
              <a:rPr lang="es-ES_tradnl" dirty="0"/>
              <a:t>Conectar su celular vía USB.</a:t>
            </a:r>
          </a:p>
          <a:p>
            <a:pPr marL="689850" lvl="1" indent="-514350">
              <a:buFont typeface="+mj-lt"/>
              <a:buAutoNum type="arabicPeriod"/>
            </a:pPr>
            <a:r>
              <a:rPr lang="es-ES_tradnl" dirty="0"/>
              <a:t>Habilitar USB </a:t>
            </a:r>
            <a:r>
              <a:rPr lang="es-ES_tradnl" dirty="0" err="1"/>
              <a:t>debugging</a:t>
            </a:r>
            <a:endParaRPr lang="es-ES_tradnl" dirty="0"/>
          </a:p>
          <a:p>
            <a:pPr marL="1176750" lvl="2" indent="-514350">
              <a:buFont typeface="+mj-lt"/>
              <a:buAutoNum type="arabicPeriod"/>
            </a:pPr>
            <a:r>
              <a:rPr lang="es-ES_tradnl" dirty="0"/>
              <a:t>En </a:t>
            </a:r>
            <a:r>
              <a:rPr lang="es-ES_tradnl" dirty="0" err="1"/>
              <a:t>settings</a:t>
            </a:r>
            <a:r>
              <a:rPr lang="es-ES_tradnl" dirty="0"/>
              <a:t> seleccionar </a:t>
            </a:r>
            <a:r>
              <a:rPr lang="es-ES_tradnl" dirty="0" err="1"/>
              <a:t>About</a:t>
            </a:r>
            <a:r>
              <a:rPr lang="es-ES_tradnl" dirty="0"/>
              <a:t> </a:t>
            </a:r>
            <a:r>
              <a:rPr lang="es-ES_tradnl" dirty="0" err="1"/>
              <a:t>phone</a:t>
            </a:r>
            <a:r>
              <a:rPr lang="es-ES_tradnl" dirty="0"/>
              <a:t> </a:t>
            </a:r>
          </a:p>
          <a:p>
            <a:pPr marL="1176750" lvl="2" indent="-514350">
              <a:buFont typeface="+mj-lt"/>
              <a:buAutoNum type="arabicPeriod"/>
            </a:pPr>
            <a:r>
              <a:rPr lang="es-ES_tradnl" dirty="0"/>
              <a:t>Al final seleccionar 7 veces -&gt; </a:t>
            </a:r>
            <a:r>
              <a:rPr lang="es-ES_tradnl" dirty="0" err="1"/>
              <a:t>Build</a:t>
            </a:r>
            <a:r>
              <a:rPr lang="es-ES_tradnl" dirty="0"/>
              <a:t> </a:t>
            </a:r>
            <a:r>
              <a:rPr lang="es-ES_tradnl" dirty="0" err="1"/>
              <a:t>number</a:t>
            </a:r>
            <a:r>
              <a:rPr lang="es-ES_tradnl" dirty="0"/>
              <a:t> </a:t>
            </a:r>
          </a:p>
          <a:p>
            <a:pPr marL="1176750" lvl="2" indent="-514350">
              <a:buFont typeface="+mj-lt"/>
              <a:buAutoNum type="arabicPeriod"/>
            </a:pPr>
            <a:r>
              <a:rPr lang="es-ES_tradnl" dirty="0"/>
              <a:t>Volver y seleccionar </a:t>
            </a:r>
            <a:r>
              <a:rPr lang="es-ES_tradnl" dirty="0" err="1"/>
              <a:t>Developer</a:t>
            </a:r>
            <a:r>
              <a:rPr lang="es-ES_tradnl" dirty="0"/>
              <a:t> </a:t>
            </a:r>
            <a:r>
              <a:rPr lang="es-ES_tradnl" dirty="0" err="1"/>
              <a:t>optons</a:t>
            </a:r>
            <a:r>
              <a:rPr lang="es-ES_tradnl" dirty="0"/>
              <a:t> y habilitar USB </a:t>
            </a:r>
            <a:r>
              <a:rPr lang="es-ES_tradnl" dirty="0" err="1"/>
              <a:t>debugging</a:t>
            </a:r>
            <a:endParaRPr lang="es-ES_tradnl" dirty="0"/>
          </a:p>
          <a:p>
            <a:pPr marL="689850" lvl="1" indent="-514350">
              <a:buFont typeface="+mj-lt"/>
              <a:buAutoNum type="arabicPeriod"/>
            </a:pPr>
            <a:r>
              <a:rPr lang="es-ES_tradnl" dirty="0"/>
              <a:t>Seleccionar su celular en lugar de un emulador desde el mismo menú</a:t>
            </a:r>
          </a:p>
          <a:p>
            <a:pPr marL="689850" lvl="1" indent="-514350">
              <a:buFont typeface="+mj-lt"/>
              <a:buAutoNum type="arabicPeriod"/>
            </a:pPr>
            <a:r>
              <a:rPr lang="es-ES_tradnl" dirty="0"/>
              <a:t>Seleccionar Run al igual que cuando usamos un emulador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9A2A37-EB7D-31F0-52A5-6D1977694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_tradnl"/>
              <a:t>ELO329: Agustín J. González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28E399-A40F-952A-C27D-372FABA84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A8B298-836D-BF4F-8BF0-A4B0B62BAAF1}" type="slidenum">
              <a:rPr lang="es-ES_tradnl" smtClean="0"/>
              <a:pPr>
                <a:defRPr/>
              </a:pPr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01042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45CAB-C7F8-E714-44EC-E38EDCA0C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Resultado: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7BC7309-9436-2DD3-B518-1F475FB5E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166" y="1231970"/>
            <a:ext cx="4485662" cy="5010045"/>
          </a:xfrm>
        </p:spPr>
        <p:txBody>
          <a:bodyPr>
            <a:normAutofit fontScale="92500" lnSpcReduction="10000"/>
          </a:bodyPr>
          <a:lstStyle/>
          <a:p>
            <a:r>
              <a:rPr lang="es-ES_tradnl" dirty="0"/>
              <a:t>Luego de agrandar el texto a 34sp.</a:t>
            </a:r>
          </a:p>
          <a:p>
            <a:r>
              <a:rPr lang="es-ES_tradnl" sz="2000" dirty="0"/>
              <a:t>Nota: los celulares suelen usar la notación:</a:t>
            </a:r>
          </a:p>
          <a:p>
            <a:pPr lvl="1"/>
            <a:r>
              <a:rPr lang="es-ES_tradnl" sz="2000" dirty="0" err="1"/>
              <a:t>px</a:t>
            </a:r>
            <a:r>
              <a:rPr lang="es-ES_tradnl" sz="2000" dirty="0"/>
              <a:t>: es un pixel.</a:t>
            </a:r>
          </a:p>
          <a:p>
            <a:pPr lvl="1"/>
            <a:r>
              <a:rPr lang="es-ES_tradnl" sz="2000" dirty="0" err="1"/>
              <a:t>dip</a:t>
            </a:r>
            <a:r>
              <a:rPr lang="es-ES_tradnl" sz="2000" dirty="0"/>
              <a:t> o </a:t>
            </a:r>
            <a:r>
              <a:rPr lang="es-ES_tradnl" sz="2000" dirty="0" err="1"/>
              <a:t>dp</a:t>
            </a:r>
            <a:r>
              <a:rPr lang="es-ES_tradnl" sz="2000" dirty="0"/>
              <a:t>: pixeles de densidad independiente (</a:t>
            </a:r>
            <a:r>
              <a:rPr lang="es-ES_tradnl" sz="2000" dirty="0" err="1"/>
              <a:t>density-independent</a:t>
            </a:r>
            <a:r>
              <a:rPr lang="es-ES_tradnl" sz="2000" dirty="0"/>
              <a:t> </a:t>
            </a:r>
            <a:r>
              <a:rPr lang="es-ES_tradnl" sz="2000" dirty="0" err="1"/>
              <a:t>pixels</a:t>
            </a:r>
            <a:r>
              <a:rPr lang="es-ES_tradnl" sz="2000" dirty="0"/>
              <a:t>) se usa para vistas no texto. Se usa para que las vistas sean de igual tamaño independientemente de la densidad de pixeles por pulgadas del celular.</a:t>
            </a:r>
          </a:p>
          <a:p>
            <a:pPr lvl="1"/>
            <a:r>
              <a:rPr lang="es-ES_tradnl" sz="2000" dirty="0" err="1"/>
              <a:t>sp</a:t>
            </a:r>
            <a:r>
              <a:rPr lang="es-ES_tradnl" sz="2000" dirty="0"/>
              <a:t>: pixeles de escala independiente (</a:t>
            </a:r>
            <a:r>
              <a:rPr lang="es-ES_tradnl" sz="2000" dirty="0" err="1"/>
              <a:t>scaleable</a:t>
            </a:r>
            <a:r>
              <a:rPr lang="es-ES_tradnl" sz="2000" dirty="0"/>
              <a:t> </a:t>
            </a:r>
            <a:r>
              <a:rPr lang="es-ES_tradnl" sz="2000" dirty="0" err="1"/>
              <a:t>pixels</a:t>
            </a:r>
            <a:r>
              <a:rPr lang="es-ES_tradnl" sz="2000" dirty="0"/>
              <a:t>) se usa para texto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2A2AD3-6F57-9B11-6241-A42239268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_tradnl"/>
              <a:t>ELO329: Agustín J. González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FC662E-0084-9FDB-6812-1EF64154C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A8B298-836D-BF4F-8BF0-A4B0B62BAAF1}" type="slidenum">
              <a:rPr lang="es-ES_tradnl" smtClean="0"/>
              <a:pPr>
                <a:defRPr/>
              </a:pPr>
              <a:t>14</a:t>
            </a:fld>
            <a:endParaRPr lang="es-ES_trad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A0E470-0071-505C-5761-4F3F643CE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114" y="615985"/>
            <a:ext cx="2787944" cy="562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23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DA8AF-D888-A1DF-15C8-52EDEFF85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Pre-requisitos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29C57-1C58-467E-86D4-E2B08A4F0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Tener </a:t>
            </a:r>
            <a:r>
              <a:rPr lang="es-ES_tradnl" dirty="0">
                <a:hlinkClick r:id="rId2"/>
              </a:rPr>
              <a:t>Java SDK</a:t>
            </a:r>
            <a:r>
              <a:rPr lang="es-ES_tradnl" dirty="0"/>
              <a:t> instalado</a:t>
            </a:r>
          </a:p>
          <a:p>
            <a:r>
              <a:rPr lang="es-ES_tradnl" dirty="0"/>
              <a:t>Tener </a:t>
            </a:r>
            <a:r>
              <a:rPr lang="es-ES_tradnl" dirty="0">
                <a:hlinkClick r:id="rId3"/>
              </a:rPr>
              <a:t>Android Studio</a:t>
            </a:r>
            <a:r>
              <a:rPr lang="es-ES_tradnl" dirty="0"/>
              <a:t> instalado</a:t>
            </a:r>
          </a:p>
          <a:p>
            <a:r>
              <a:rPr lang="es-ES_tradnl" dirty="0"/>
              <a:t>Recomendación: Dar una mirada a las páginas de </a:t>
            </a:r>
            <a:r>
              <a:rPr lang="es-ES_tradnl"/>
              <a:t>capacitación de Android: </a:t>
            </a:r>
            <a:r>
              <a:rPr lang="es-ES_tradnl" dirty="0"/>
              <a:t>https://</a:t>
            </a:r>
            <a:r>
              <a:rPr lang="es-ES_tradnl" dirty="0" err="1"/>
              <a:t>developer.android.com</a:t>
            </a:r>
            <a:r>
              <a:rPr lang="es-ES_tradnl" dirty="0"/>
              <a:t>/training/</a:t>
            </a:r>
            <a:r>
              <a:rPr lang="es-ES_tradnl" dirty="0" err="1"/>
              <a:t>basics</a:t>
            </a:r>
            <a:r>
              <a:rPr lang="es-ES_tradnl" dirty="0"/>
              <a:t>/</a:t>
            </a:r>
            <a:r>
              <a:rPr lang="es-ES_tradnl" dirty="0" err="1"/>
              <a:t>firstapp</a:t>
            </a:r>
            <a:endParaRPr lang="es-ES_trad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6A05A9-B6ED-58AA-CC42-A781BA065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_tradnl"/>
              <a:t>ELO329: Agustín J. González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E96D4-72E0-469B-8C60-1581BAFD9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A8B298-836D-BF4F-8BF0-A4B0B62BAAF1}" type="slidenum">
              <a:rPr lang="es-ES_tradnl" smtClean="0"/>
              <a:pPr>
                <a:defRPr/>
              </a:pPr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73970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5881B-4EEF-5A1B-FE6D-324390A3F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Creación de un Proyecto Nuevo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EB266D-0214-6814-2137-515083275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_tradnl"/>
              <a:t>ELO329: Agustín J. González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E53C8-79A6-EF69-A841-9BCA375BE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A8B298-836D-BF4F-8BF0-A4B0B62BAAF1}" type="slidenum">
              <a:rPr lang="es-ES_tradnl" smtClean="0"/>
              <a:pPr>
                <a:defRPr/>
              </a:pPr>
              <a:t>3</a:t>
            </a:fld>
            <a:endParaRPr lang="es-ES_trad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45A9A7-7416-6149-07A4-5D69F4D74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53" y="1280361"/>
            <a:ext cx="6435711" cy="5258552"/>
          </a:xfrm>
          <a:prstGeom prst="rect">
            <a:avLst/>
          </a:prstGeom>
        </p:spPr>
      </p:pic>
      <p:sp>
        <p:nvSpPr>
          <p:cNvPr id="7" name="Line Callout 1 6">
            <a:extLst>
              <a:ext uri="{FF2B5EF4-FFF2-40B4-BE49-F238E27FC236}">
                <a16:creationId xmlns:a16="http://schemas.microsoft.com/office/drawing/2014/main" id="{6C4414D9-B996-B1B2-D96D-5E76D5330FC4}"/>
              </a:ext>
            </a:extLst>
          </p:cNvPr>
          <p:cNvSpPr/>
          <p:nvPr/>
        </p:nvSpPr>
        <p:spPr>
          <a:xfrm>
            <a:off x="8153400" y="2286000"/>
            <a:ext cx="3200399" cy="2121877"/>
          </a:xfrm>
          <a:prstGeom prst="borderCallout1">
            <a:avLst>
              <a:gd name="adj1" fmla="val 23294"/>
              <a:gd name="adj2" fmla="val -1190"/>
              <a:gd name="adj3" fmla="val 89079"/>
              <a:gd name="adj4" fmla="val -12642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Project</a:t>
            </a:r>
          </a:p>
          <a:p>
            <a:pPr algn="ctr"/>
            <a:r>
              <a:rPr lang="es-ES_tradnl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Otra vista inicial es posible si ya tiene un proyecto abierto</a:t>
            </a:r>
          </a:p>
        </p:txBody>
      </p:sp>
    </p:spTree>
    <p:extLst>
      <p:ext uri="{BB962C8B-B14F-4D97-AF65-F5344CB8AC3E}">
        <p14:creationId xmlns:p14="http://schemas.microsoft.com/office/powerpoint/2010/main" val="1420924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4448F-8467-7356-487C-D12ED27C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Creación de un Proyecto nuevo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945787-7723-0297-F67E-3DFA104C4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166" y="1231970"/>
            <a:ext cx="4305064" cy="5124380"/>
          </a:xfrm>
        </p:spPr>
        <p:txBody>
          <a:bodyPr/>
          <a:lstStyle/>
          <a:p>
            <a:r>
              <a:rPr lang="es-ES_tradnl" dirty="0"/>
              <a:t>Debemos seleccionar el tipo de aplicación Android que queremos crear.</a:t>
            </a:r>
          </a:p>
          <a:p>
            <a:r>
              <a:rPr lang="es-ES_tradnl" dirty="0"/>
              <a:t>Puede ser para móvil y Tablet, Smartwatch, TV, etc.</a:t>
            </a:r>
          </a:p>
          <a:p>
            <a:r>
              <a:rPr lang="es-ES_tradnl" dirty="0"/>
              <a:t>Otra opción que nos otorga es comenzar con plantillas de desarrollo para minimizar el tiempo de partida.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790746-9A21-EEC7-AA9A-4F9D91348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_tradnl"/>
              <a:t>ELO329: Agustín J. González</a:t>
            </a:r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E66CAC-1106-1CD2-9EA0-C20361705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A8B298-836D-BF4F-8BF0-A4B0B62BAAF1}" type="slidenum">
              <a:rPr lang="es-ES_tradnl" smtClean="0"/>
              <a:pPr>
                <a:defRPr/>
              </a:pPr>
              <a:t>4</a:t>
            </a:fld>
            <a:endParaRPr lang="es-ES_trad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A8E32-D1A9-7E21-BBAE-EB52CDA45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347" y="1362820"/>
            <a:ext cx="6983989" cy="549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52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4448F-8467-7356-487C-D12ED27C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Creación de un Proyecto nuevo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945787-7723-0297-F67E-3DFA104C4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166" y="1231970"/>
            <a:ext cx="4630670" cy="5124379"/>
          </a:xfrm>
        </p:spPr>
        <p:txBody>
          <a:bodyPr>
            <a:normAutofit/>
          </a:bodyPr>
          <a:lstStyle/>
          <a:p>
            <a:r>
              <a:rPr lang="es-ES_tradnl" dirty="0"/>
              <a:t>Al seleccionar “</a:t>
            </a:r>
            <a:r>
              <a:rPr lang="es-ES_tradnl" dirty="0" err="1"/>
              <a:t>Empty</a:t>
            </a:r>
            <a:r>
              <a:rPr lang="es-ES_tradnl" dirty="0"/>
              <a:t> </a:t>
            </a:r>
            <a:r>
              <a:rPr lang="es-ES_tradnl" dirty="0" err="1"/>
              <a:t>Activity</a:t>
            </a:r>
            <a:r>
              <a:rPr lang="es-ES_tradnl" dirty="0"/>
              <a:t>” debemos definir:</a:t>
            </a:r>
          </a:p>
          <a:p>
            <a:pPr lvl="1"/>
            <a:r>
              <a:rPr lang="es-ES_tradnl" dirty="0"/>
              <a:t>Nombre del proyecto</a:t>
            </a:r>
          </a:p>
          <a:p>
            <a:pPr lvl="1"/>
            <a:r>
              <a:rPr lang="es-ES_tradnl" dirty="0"/>
              <a:t>Nombre del paquete</a:t>
            </a:r>
          </a:p>
          <a:p>
            <a:pPr lvl="1"/>
            <a:r>
              <a:rPr lang="es-ES_tradnl" dirty="0"/>
              <a:t>Ubicación del proyecto</a:t>
            </a:r>
          </a:p>
          <a:p>
            <a:pPr lvl="1"/>
            <a:r>
              <a:rPr lang="es-ES_tradnl" dirty="0"/>
              <a:t>Lenguaje (Use Java)</a:t>
            </a:r>
          </a:p>
          <a:p>
            <a:pPr lvl="1"/>
            <a:r>
              <a:rPr lang="es-ES_tradnl" dirty="0"/>
              <a:t>SDK mínimo</a:t>
            </a:r>
          </a:p>
          <a:p>
            <a:r>
              <a:rPr lang="es-ES_tradnl" dirty="0"/>
              <a:t>Al seleccionar </a:t>
            </a:r>
            <a:r>
              <a:rPr lang="es-ES_tradnl" dirty="0" err="1"/>
              <a:t>Finish</a:t>
            </a:r>
            <a:r>
              <a:rPr lang="es-ES_tradnl" dirty="0"/>
              <a:t>, espera a que el IDE carga lo necesario (la primera vez)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790746-9A21-EEC7-AA9A-4F9D91348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_tradnl"/>
              <a:t>ELO329: Agustín J. González</a:t>
            </a:r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E66CAC-1106-1CD2-9EA0-C20361705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A8B298-836D-BF4F-8BF0-A4B0B62BAAF1}" type="slidenum">
              <a:rPr lang="es-ES_tradnl" smtClean="0"/>
              <a:pPr>
                <a:defRPr/>
              </a:pPr>
              <a:t>5</a:t>
            </a:fld>
            <a:endParaRPr lang="es-ES_trad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8DF6B3-51F8-BE88-3557-791FFE4CC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836" y="947057"/>
            <a:ext cx="7248387" cy="591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846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4448F-8467-7356-487C-D12ED27C4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Creación de un Proyecto nuevo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790746-9A21-EEC7-AA9A-4F9D91348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_tradnl"/>
              <a:t>ELO329: Agustín J. González</a:t>
            </a:r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E66CAC-1106-1CD2-9EA0-C20361705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A8B298-836D-BF4F-8BF0-A4B0B62BAAF1}" type="slidenum">
              <a:rPr lang="es-ES_tradnl" smtClean="0"/>
              <a:pPr>
                <a:defRPr/>
              </a:pPr>
              <a:t>6</a:t>
            </a:fld>
            <a:endParaRPr lang="es-ES_trad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1DE259-B0C6-9691-0ABC-85916CC79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87" y="798548"/>
            <a:ext cx="11405151" cy="635442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CF7B4AD8-ACA9-1B04-DA32-2F3F2534C561}"/>
              </a:ext>
            </a:extLst>
          </p:cNvPr>
          <p:cNvGrpSpPr/>
          <p:nvPr/>
        </p:nvGrpSpPr>
        <p:grpSpPr>
          <a:xfrm>
            <a:off x="1175655" y="3820886"/>
            <a:ext cx="2699659" cy="955282"/>
            <a:chOff x="1175655" y="3820886"/>
            <a:chExt cx="2699659" cy="95528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D31B85-6481-CCE8-D551-3A031CDFE8D0}"/>
                </a:ext>
              </a:extLst>
            </p:cNvPr>
            <p:cNvSpPr txBox="1"/>
            <p:nvPr/>
          </p:nvSpPr>
          <p:spPr>
            <a:xfrm>
              <a:off x="1175655" y="4376058"/>
              <a:ext cx="2699659" cy="40011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_tradnl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Árbol de directorios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F4636EA-2F10-EF69-28A8-0CC8896F7AD1}"/>
                </a:ext>
              </a:extLst>
            </p:cNvPr>
            <p:cNvCxnSpPr/>
            <p:nvPr/>
          </p:nvCxnSpPr>
          <p:spPr>
            <a:xfrm flipV="1">
              <a:off x="2139043" y="3820886"/>
              <a:ext cx="0" cy="522514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CBECB41-FDC0-9D8F-2E9E-CB575DBDBD0E}"/>
              </a:ext>
            </a:extLst>
          </p:cNvPr>
          <p:cNvGrpSpPr/>
          <p:nvPr/>
        </p:nvGrpSpPr>
        <p:grpSpPr>
          <a:xfrm>
            <a:off x="5910941" y="1943100"/>
            <a:ext cx="2699659" cy="1386416"/>
            <a:chOff x="5910941" y="1943100"/>
            <a:chExt cx="2699659" cy="138641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CF6153-2FEE-5910-59B6-00A746F19279}"/>
                </a:ext>
              </a:extLst>
            </p:cNvPr>
            <p:cNvSpPr txBox="1"/>
            <p:nvPr/>
          </p:nvSpPr>
          <p:spPr>
            <a:xfrm>
              <a:off x="5910941" y="2929406"/>
              <a:ext cx="2699659" cy="40011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_tradnl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Barra de archivos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6C7FB2D-E38E-CD70-8488-3C3BFB1F2D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66114" y="1943100"/>
              <a:ext cx="179615" cy="986306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C3404E-8593-F6C6-B7AA-702AAA45B06B}"/>
              </a:ext>
            </a:extLst>
          </p:cNvPr>
          <p:cNvGrpSpPr/>
          <p:nvPr/>
        </p:nvGrpSpPr>
        <p:grpSpPr>
          <a:xfrm>
            <a:off x="7807304" y="1665392"/>
            <a:ext cx="2699659" cy="1060845"/>
            <a:chOff x="7807304" y="1665392"/>
            <a:chExt cx="2699659" cy="106084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9303843-CD03-5BD9-66B9-240F6F825900}"/>
                </a:ext>
              </a:extLst>
            </p:cNvPr>
            <p:cNvSpPr txBox="1"/>
            <p:nvPr/>
          </p:nvSpPr>
          <p:spPr>
            <a:xfrm>
              <a:off x="7807304" y="2079906"/>
              <a:ext cx="2699659" cy="64633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ES_tradnl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Controles de emulación y ejecución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E2A5149-524A-9444-7E05-71C762F488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07304" y="1665392"/>
              <a:ext cx="346096" cy="414514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C516E33-318D-9CB9-D546-1BC3B647557F}"/>
              </a:ext>
            </a:extLst>
          </p:cNvPr>
          <p:cNvSpPr txBox="1"/>
          <p:nvPr/>
        </p:nvSpPr>
        <p:spPr>
          <a:xfrm>
            <a:off x="5519058" y="4267614"/>
            <a:ext cx="269965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_tradnl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Editor de código</a:t>
            </a:r>
          </a:p>
        </p:txBody>
      </p:sp>
    </p:spTree>
    <p:extLst>
      <p:ext uri="{BB962C8B-B14F-4D97-AF65-F5344CB8AC3E}">
        <p14:creationId xmlns:p14="http://schemas.microsoft.com/office/powerpoint/2010/main" val="48273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9E5A5-F142-F511-EE8F-665402B41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Árbol de Directorios en IDE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0AB6BA-6992-9D62-72DB-16073E4CE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165" y="1231970"/>
            <a:ext cx="4860235" cy="5124380"/>
          </a:xfrm>
        </p:spPr>
        <p:txBody>
          <a:bodyPr>
            <a:normAutofit/>
          </a:bodyPr>
          <a:lstStyle/>
          <a:p>
            <a:r>
              <a:rPr lang="es-ES_tradnl" sz="2000" dirty="0"/>
              <a:t>Manifiestos: El archivo </a:t>
            </a:r>
            <a:r>
              <a:rPr lang="es-ES_tradnl" sz="2000" dirty="0" err="1"/>
              <a:t>AndroidManifest</a:t>
            </a:r>
            <a:r>
              <a:rPr lang="es-ES_tradnl" sz="2000" dirty="0"/>
              <a:t> corresponde a la descripción de la aplicación. Es leída por Android </a:t>
            </a:r>
            <a:r>
              <a:rPr lang="es-ES_tradnl" sz="2000" dirty="0" err="1"/>
              <a:t>Runtime</a:t>
            </a:r>
            <a:endParaRPr lang="es-ES_tradnl" sz="2000" dirty="0"/>
          </a:p>
          <a:p>
            <a:r>
              <a:rPr lang="es-ES_tradnl" sz="2000" dirty="0"/>
              <a:t>Java: Paquetes Java con los fuentes del código</a:t>
            </a:r>
          </a:p>
          <a:p>
            <a:r>
              <a:rPr lang="es-ES_tradnl" sz="2000" dirty="0"/>
              <a:t>Res: </a:t>
            </a:r>
            <a:r>
              <a:rPr lang="es-ES_tradnl" sz="2000" dirty="0" err="1"/>
              <a:t>Resources</a:t>
            </a:r>
            <a:r>
              <a:rPr lang="es-ES_tradnl" sz="2000" dirty="0"/>
              <a:t> (XML) en donde se alojan los </a:t>
            </a:r>
            <a:r>
              <a:rPr lang="es-ES_tradnl" sz="2000" dirty="0" err="1"/>
              <a:t>layouts</a:t>
            </a:r>
            <a:r>
              <a:rPr lang="es-ES_tradnl" sz="2000" dirty="0"/>
              <a:t> (distribución del espacio), </a:t>
            </a:r>
            <a:r>
              <a:rPr lang="es-ES_tradnl" sz="2000" dirty="0" err="1"/>
              <a:t>strings</a:t>
            </a:r>
            <a:r>
              <a:rPr lang="es-ES_tradnl" sz="2000" dirty="0"/>
              <a:t>, imágenes, dimensiones, etc.</a:t>
            </a:r>
          </a:p>
          <a:p>
            <a:r>
              <a:rPr lang="es-ES_tradnl" sz="2000" dirty="0" err="1"/>
              <a:t>build.gradle</a:t>
            </a:r>
            <a:r>
              <a:rPr lang="es-ES_tradnl" sz="2000" dirty="0"/>
              <a:t>: Archivos </a:t>
            </a:r>
            <a:r>
              <a:rPr lang="es-ES_tradnl" sz="2000" dirty="0" err="1"/>
              <a:t>Gradle</a:t>
            </a:r>
            <a:r>
              <a:rPr lang="es-ES_tradnl" sz="2000" dirty="0"/>
              <a:t>, permiten definir información específica sobre librerías y sobre la compilación.</a:t>
            </a:r>
          </a:p>
          <a:p>
            <a:endParaRPr lang="es-ES_tradnl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EE9EA-64C9-AFBB-DEFC-A99CFF565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A8B298-836D-BF4F-8BF0-A4B0B62BAAF1}" type="slidenum">
              <a:rPr lang="es-ES_tradnl" smtClean="0"/>
              <a:pPr>
                <a:defRPr/>
              </a:pPr>
              <a:t>7</a:t>
            </a:fld>
            <a:endParaRPr lang="es-ES_trad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C390C0-A220-6060-2E7F-852C3CF76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184" y="1268482"/>
            <a:ext cx="4127052" cy="527043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5E6FB4-3302-CBC5-1B4E-32340D025533}"/>
              </a:ext>
            </a:extLst>
          </p:cNvPr>
          <p:cNvCxnSpPr>
            <a:cxnSpLocks/>
          </p:cNvCxnSpPr>
          <p:nvPr/>
        </p:nvCxnSpPr>
        <p:spPr>
          <a:xfrm>
            <a:off x="5486400" y="1926771"/>
            <a:ext cx="1845129" cy="238354"/>
          </a:xfrm>
          <a:prstGeom prst="straightConnector1">
            <a:avLst/>
          </a:prstGeom>
          <a:ln w="31750" cmpd="sng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6B3B01-EBC1-93B0-9982-18AB93821A83}"/>
              </a:ext>
            </a:extLst>
          </p:cNvPr>
          <p:cNvCxnSpPr>
            <a:cxnSpLocks/>
          </p:cNvCxnSpPr>
          <p:nvPr/>
        </p:nvCxnSpPr>
        <p:spPr>
          <a:xfrm flipV="1">
            <a:off x="5486400" y="2639786"/>
            <a:ext cx="1845129" cy="183628"/>
          </a:xfrm>
          <a:prstGeom prst="straightConnector1">
            <a:avLst/>
          </a:prstGeom>
          <a:ln w="31750" cmpd="sng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CC66935-CF27-A4A5-3199-4AC87D8ED370}"/>
              </a:ext>
            </a:extLst>
          </p:cNvPr>
          <p:cNvCxnSpPr>
            <a:cxnSpLocks/>
          </p:cNvCxnSpPr>
          <p:nvPr/>
        </p:nvCxnSpPr>
        <p:spPr>
          <a:xfrm>
            <a:off x="5358263" y="3685722"/>
            <a:ext cx="1973266" cy="77176"/>
          </a:xfrm>
          <a:prstGeom prst="straightConnector1">
            <a:avLst/>
          </a:prstGeom>
          <a:ln w="31750" cmpd="sng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3C0A23-1CBA-0652-89C3-B3D08E2D656B}"/>
              </a:ext>
            </a:extLst>
          </p:cNvPr>
          <p:cNvCxnSpPr>
            <a:cxnSpLocks/>
          </p:cNvCxnSpPr>
          <p:nvPr/>
        </p:nvCxnSpPr>
        <p:spPr>
          <a:xfrm flipV="1">
            <a:off x="5053233" y="4882243"/>
            <a:ext cx="2278296" cy="136071"/>
          </a:xfrm>
          <a:prstGeom prst="straightConnector1">
            <a:avLst/>
          </a:prstGeom>
          <a:ln w="31750" cmpd="sng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353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6663E9F-8A29-A3A4-77E3-47B96CDA0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92" y="2016474"/>
            <a:ext cx="4708071" cy="42088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AFC5E9-0719-9BB7-4833-799672FE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Ejecución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A78B1-EF17-4D03-1F4E-107AD1582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165" y="1231970"/>
            <a:ext cx="11042373" cy="5124380"/>
          </a:xfrm>
        </p:spPr>
        <p:txBody>
          <a:bodyPr/>
          <a:lstStyle/>
          <a:p>
            <a:r>
              <a:rPr lang="es-ES_tradnl" dirty="0"/>
              <a:t>Podemos crear un dispositivo virtual seleccionando “</a:t>
            </a:r>
            <a:r>
              <a:rPr lang="es-ES_tradnl" dirty="0" err="1"/>
              <a:t>Device</a:t>
            </a:r>
            <a:r>
              <a:rPr lang="es-ES_tradnl" dirty="0"/>
              <a:t> Manager” en botón “No </a:t>
            </a:r>
            <a:r>
              <a:rPr lang="es-ES_tradnl" dirty="0" err="1"/>
              <a:t>Device</a:t>
            </a:r>
            <a:r>
              <a:rPr lang="es-ES_tradnl" dirty="0"/>
              <a:t>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0C6B79-3BD4-0FA5-5A54-CFD0977C6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_tradnl"/>
              <a:t>ELO329: Agustín J. González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479C7D-A53B-38C4-414F-E4F856BB3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A8B298-836D-BF4F-8BF0-A4B0B62BAAF1}" type="slidenum">
              <a:rPr lang="es-ES_tradnl" smtClean="0"/>
              <a:pPr>
                <a:defRPr/>
              </a:pPr>
              <a:t>8</a:t>
            </a:fld>
            <a:endParaRPr lang="es-ES_trad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7BB774C-BA3D-D233-38EC-8AF73F68568F}"/>
              </a:ext>
            </a:extLst>
          </p:cNvPr>
          <p:cNvSpPr/>
          <p:nvPr/>
        </p:nvSpPr>
        <p:spPr>
          <a:xfrm>
            <a:off x="555176" y="2049828"/>
            <a:ext cx="979714" cy="39188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7222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FC5E9-0719-9BB7-4833-799672FE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600" dirty="0"/>
              <a:t>Creación de un Dispositivo Virtual Android (AVD)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A78B1-EF17-4D03-1F4E-107AD1582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165" y="1231970"/>
            <a:ext cx="11042373" cy="5124380"/>
          </a:xfrm>
        </p:spPr>
        <p:txBody>
          <a:bodyPr/>
          <a:lstStyle/>
          <a:p>
            <a:r>
              <a:rPr lang="es-ES_tradnl" dirty="0"/>
              <a:t>Podemos crear un dispositivo virtual seleccionando “</a:t>
            </a:r>
            <a:r>
              <a:rPr lang="es-ES_tradnl" dirty="0" err="1"/>
              <a:t>Device</a:t>
            </a:r>
            <a:r>
              <a:rPr lang="es-ES_tradnl" dirty="0"/>
              <a:t> Manager” en botón “No </a:t>
            </a:r>
            <a:r>
              <a:rPr lang="es-ES_tradnl" dirty="0" err="1"/>
              <a:t>Device</a:t>
            </a:r>
            <a:r>
              <a:rPr lang="es-ES_tradnl" dirty="0"/>
              <a:t>” -&gt; </a:t>
            </a:r>
            <a:r>
              <a:rPr lang="es-ES_tradnl" dirty="0" err="1"/>
              <a:t>Create</a:t>
            </a:r>
            <a:r>
              <a:rPr lang="es-ES_tradnl" dirty="0"/>
              <a:t> </a:t>
            </a:r>
            <a:r>
              <a:rPr lang="es-ES_tradnl" dirty="0" err="1"/>
              <a:t>Device</a:t>
            </a:r>
            <a:r>
              <a:rPr lang="es-ES_tradnl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0C6B79-3BD4-0FA5-5A54-CFD0977C6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_tradnl"/>
              <a:t>ELO329: Agustín J. González</a:t>
            </a:r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479C7D-A53B-38C4-414F-E4F856BB3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A8B298-836D-BF4F-8BF0-A4B0B62BAAF1}" type="slidenum">
              <a:rPr lang="es-ES_tradnl" smtClean="0"/>
              <a:pPr>
                <a:defRPr/>
              </a:pPr>
              <a:t>9</a:t>
            </a:fld>
            <a:endParaRPr lang="es-ES_trad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11FE4C-7C03-3FDE-77E7-125E27773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65" y="2049828"/>
            <a:ext cx="4708071" cy="418495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1A8D768-5A48-B875-5848-4B93D4BABC01}"/>
              </a:ext>
            </a:extLst>
          </p:cNvPr>
          <p:cNvSpPr/>
          <p:nvPr/>
        </p:nvSpPr>
        <p:spPr>
          <a:xfrm>
            <a:off x="1197429" y="2916672"/>
            <a:ext cx="1338942" cy="39188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10D187-5667-D109-925F-00B78EF21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181" y="1882827"/>
            <a:ext cx="8178563" cy="540331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BD99503-C27A-BA00-31B6-C74F9267411C}"/>
              </a:ext>
            </a:extLst>
          </p:cNvPr>
          <p:cNvSpPr/>
          <p:nvPr/>
        </p:nvSpPr>
        <p:spPr>
          <a:xfrm>
            <a:off x="10708848" y="6430584"/>
            <a:ext cx="809851" cy="36512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3584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OP_Template_2022" id="{EF16D744-8F12-A949-9806-AE42449CCAFF}" vid="{36B2CFD3-DDCD-6242-8B0B-6D31F497726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4447</TotalTime>
  <Words>609</Words>
  <Application>Microsoft Macintosh PowerPoint</Application>
  <PresentationFormat>Widescreen</PresentationFormat>
  <Paragraphs>85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Wingdings</vt:lpstr>
      <vt:lpstr>Office Theme</vt:lpstr>
      <vt:lpstr>Android: Desarrollo de Aplicaciones, Conceptos Básicos</vt:lpstr>
      <vt:lpstr>Pre-requisitos</vt:lpstr>
      <vt:lpstr>Creación de un Proyecto Nuevo</vt:lpstr>
      <vt:lpstr>Creación de un Proyecto nuevo</vt:lpstr>
      <vt:lpstr>Creación de un Proyecto nuevo</vt:lpstr>
      <vt:lpstr>Creación de un Proyecto nuevo</vt:lpstr>
      <vt:lpstr>Árbol de Directorios en IDE</vt:lpstr>
      <vt:lpstr>Ejecución</vt:lpstr>
      <vt:lpstr>Creación de un Dispositivo Virtual Android (AVD)</vt:lpstr>
      <vt:lpstr>Seleccionamos el nivel del API</vt:lpstr>
      <vt:lpstr>Concluimos creación de AVD</vt:lpstr>
      <vt:lpstr>PowerPoint Presentation</vt:lpstr>
      <vt:lpstr>Ejecución en teléfono</vt:lpstr>
      <vt:lpstr>Resultado: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y Programación Orientados a Objetos</dc:title>
  <dc:subject/>
  <dc:creator>Agustín González</dc:creator>
  <cp:keywords/>
  <dc:description/>
  <cp:lastModifiedBy>Agustin Gonzalez</cp:lastModifiedBy>
  <cp:revision>169</cp:revision>
  <dcterms:created xsi:type="dcterms:W3CDTF">2021-09-30T23:46:18Z</dcterms:created>
  <dcterms:modified xsi:type="dcterms:W3CDTF">2022-05-12T14:55:22Z</dcterms:modified>
  <cp:category/>
</cp:coreProperties>
</file>